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wdp" ContentType="image/vnd.ms-photo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notesMasterIdLst>
    <p:notesMasterId r:id="rId30"/>
  </p:notesMasterIdLst>
  <p:sldIdLst>
    <p:sldId id="256" r:id="rId2"/>
    <p:sldId id="258" r:id="rId3"/>
    <p:sldId id="257" r:id="rId4"/>
    <p:sldId id="280" r:id="rId5"/>
    <p:sldId id="259" r:id="rId6"/>
    <p:sldId id="264" r:id="rId7"/>
    <p:sldId id="268" r:id="rId8"/>
    <p:sldId id="269" r:id="rId9"/>
    <p:sldId id="261" r:id="rId10"/>
    <p:sldId id="265" r:id="rId11"/>
    <p:sldId id="271" r:id="rId12"/>
    <p:sldId id="266" r:id="rId13"/>
    <p:sldId id="272" r:id="rId14"/>
    <p:sldId id="273" r:id="rId15"/>
    <p:sldId id="274" r:id="rId16"/>
    <p:sldId id="260" r:id="rId17"/>
    <p:sldId id="281" r:id="rId18"/>
    <p:sldId id="282" r:id="rId19"/>
    <p:sldId id="283" r:id="rId20"/>
    <p:sldId id="285" r:id="rId21"/>
    <p:sldId id="262" r:id="rId22"/>
    <p:sldId id="263" r:id="rId23"/>
    <p:sldId id="276" r:id="rId24"/>
    <p:sldId id="275" r:id="rId25"/>
    <p:sldId id="277" r:id="rId26"/>
    <p:sldId id="278" r:id="rId27"/>
    <p:sldId id="279" r:id="rId28"/>
    <p:sldId id="267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5824"/>
  </p:normalViewPr>
  <p:slideViewPr>
    <p:cSldViewPr snapToGrid="0" snapToObjects="1">
      <p:cViewPr varScale="1">
        <p:scale>
          <a:sx n="90" d="100"/>
          <a:sy n="90" d="100"/>
        </p:scale>
        <p:origin x="232" y="3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F4AC23-8875-46AB-B8F9-3DB0FEC02C1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B100D62-9584-4FB0-B623-A069A0BE5E1C}">
      <dgm:prSet/>
      <dgm:spPr/>
      <dgm:t>
        <a:bodyPr/>
        <a:lstStyle/>
        <a:p>
          <a:r>
            <a:rPr lang="en-US"/>
            <a:t>Using a Software Defined Radio (SDR) to control the airwaves</a:t>
          </a:r>
        </a:p>
      </dgm:t>
    </dgm:pt>
    <dgm:pt modelId="{129FBA34-DEBD-4C84-9676-35F725A5B416}" type="parTrans" cxnId="{7271752A-38C1-4465-85AD-73CCB910FB00}">
      <dgm:prSet/>
      <dgm:spPr/>
      <dgm:t>
        <a:bodyPr/>
        <a:lstStyle/>
        <a:p>
          <a:endParaRPr lang="en-US"/>
        </a:p>
      </dgm:t>
    </dgm:pt>
    <dgm:pt modelId="{96CC5607-0DEB-4813-BCB5-AACFAE767949}" type="sibTrans" cxnId="{7271752A-38C1-4465-85AD-73CCB910FB00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ABA87D01-F175-4CAC-9D9F-BE37F0F8AD12}">
      <dgm:prSet/>
      <dgm:spPr/>
      <dgm:t>
        <a:bodyPr/>
        <a:lstStyle/>
        <a:p>
          <a:r>
            <a:rPr lang="en-US"/>
            <a:t>Radio waves === The Force</a:t>
          </a:r>
        </a:p>
      </dgm:t>
    </dgm:pt>
    <dgm:pt modelId="{1F77F3D2-5B0B-4295-864D-D68AB84A1B81}" type="parTrans" cxnId="{2F600F42-4971-4B09-B101-4B7957DFEE47}">
      <dgm:prSet/>
      <dgm:spPr/>
      <dgm:t>
        <a:bodyPr/>
        <a:lstStyle/>
        <a:p>
          <a:endParaRPr lang="en-US"/>
        </a:p>
      </dgm:t>
    </dgm:pt>
    <dgm:pt modelId="{19794456-FDD0-4BA2-A781-56E60C64BCB4}" type="sibTrans" cxnId="{2F600F42-4971-4B09-B101-4B7957DFEE47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A2868A24-68C5-4EA2-9787-AEBAC63E52FA}">
      <dgm:prSet/>
      <dgm:spPr/>
      <dgm:t>
        <a:bodyPr/>
        <a:lstStyle/>
        <a:p>
          <a:r>
            <a:rPr lang="en-US"/>
            <a:t>Networking at the Physical layer</a:t>
          </a:r>
        </a:p>
      </dgm:t>
    </dgm:pt>
    <dgm:pt modelId="{877ED35B-13C0-434C-AB92-143A6AF2754D}" type="parTrans" cxnId="{64958A69-3C0C-4E10-BD17-8EBAAE591641}">
      <dgm:prSet/>
      <dgm:spPr/>
      <dgm:t>
        <a:bodyPr/>
        <a:lstStyle/>
        <a:p>
          <a:endParaRPr lang="en-US"/>
        </a:p>
      </dgm:t>
    </dgm:pt>
    <dgm:pt modelId="{E38129E8-1644-4402-B301-B6BEAFF9709F}" type="sibTrans" cxnId="{64958A69-3C0C-4E10-BD17-8EBAAE591641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E9C7ABAB-4F71-449C-8410-742A3ADD1831}">
      <dgm:prSet/>
      <dgm:spPr/>
      <dgm:t>
        <a:bodyPr/>
        <a:lstStyle/>
        <a:p>
          <a:r>
            <a:rPr lang="en-US"/>
            <a:t>He unlocked his Jeep with a replay attack.</a:t>
          </a:r>
        </a:p>
      </dgm:t>
    </dgm:pt>
    <dgm:pt modelId="{3113DB93-42EE-4E20-80E1-306E87F9A4C5}" type="parTrans" cxnId="{700301CE-CE36-4B11-986F-D057FA14761D}">
      <dgm:prSet/>
      <dgm:spPr/>
      <dgm:t>
        <a:bodyPr/>
        <a:lstStyle/>
        <a:p>
          <a:endParaRPr lang="en-US"/>
        </a:p>
      </dgm:t>
    </dgm:pt>
    <dgm:pt modelId="{EB47F069-BC08-46A7-835E-CEAC321B74B7}" type="sibTrans" cxnId="{700301CE-CE36-4B11-986F-D057FA14761D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90BA4087-6643-3145-BCA0-BE34508BB78D}" type="pres">
      <dgm:prSet presAssocID="{85F4AC23-8875-46AB-B8F9-3DB0FEC02C11}" presName="Name0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956BAFA-F449-8C40-A21D-52A93DDADB74}" type="pres">
      <dgm:prSet presAssocID="{7B100D62-9584-4FB0-B623-A069A0BE5E1C}" presName="compositeNode" presStyleCnt="0">
        <dgm:presLayoutVars>
          <dgm:bulletEnabled val="1"/>
        </dgm:presLayoutVars>
      </dgm:prSet>
      <dgm:spPr/>
    </dgm:pt>
    <dgm:pt modelId="{BB4A8B3B-90F9-2D46-8ED6-D548D3350B62}" type="pres">
      <dgm:prSet presAssocID="{7B100D62-9584-4FB0-B623-A069A0BE5E1C}" presName="bgRect" presStyleLbl="alignNode1" presStyleIdx="0" presStyleCnt="4"/>
      <dgm:spPr/>
      <dgm:t>
        <a:bodyPr/>
        <a:lstStyle/>
        <a:p>
          <a:endParaRPr lang="en-US"/>
        </a:p>
      </dgm:t>
    </dgm:pt>
    <dgm:pt modelId="{53A0D43E-89B7-1F45-A2B9-3E7BE709801B}" type="pres">
      <dgm:prSet presAssocID="{96CC5607-0DEB-4813-BCB5-AACFAE767949}" presName="sibTransNodeRect" presStyleLbl="align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3E4911D-626D-6845-9B1C-077730A311CE}" type="pres">
      <dgm:prSet presAssocID="{7B100D62-9584-4FB0-B623-A069A0BE5E1C}" presName="nodeRect" presStyleLbl="align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690532-D93E-AC43-BF7A-93F782215378}" type="pres">
      <dgm:prSet presAssocID="{96CC5607-0DEB-4813-BCB5-AACFAE767949}" presName="sibTrans" presStyleCnt="0"/>
      <dgm:spPr/>
    </dgm:pt>
    <dgm:pt modelId="{3FD25B77-E0CE-7E4E-8AEC-8F48CA8A87AC}" type="pres">
      <dgm:prSet presAssocID="{ABA87D01-F175-4CAC-9D9F-BE37F0F8AD12}" presName="compositeNode" presStyleCnt="0">
        <dgm:presLayoutVars>
          <dgm:bulletEnabled val="1"/>
        </dgm:presLayoutVars>
      </dgm:prSet>
      <dgm:spPr/>
    </dgm:pt>
    <dgm:pt modelId="{431EAE41-A751-B140-A995-D33D1B7888B8}" type="pres">
      <dgm:prSet presAssocID="{ABA87D01-F175-4CAC-9D9F-BE37F0F8AD12}" presName="bgRect" presStyleLbl="alignNode1" presStyleIdx="1" presStyleCnt="4"/>
      <dgm:spPr/>
      <dgm:t>
        <a:bodyPr/>
        <a:lstStyle/>
        <a:p>
          <a:endParaRPr lang="en-US"/>
        </a:p>
      </dgm:t>
    </dgm:pt>
    <dgm:pt modelId="{277D1238-4735-424E-8B1E-4BC7A435A1DE}" type="pres">
      <dgm:prSet presAssocID="{19794456-FDD0-4BA2-A781-56E60C64BCB4}" presName="sibTransNodeRect" presStyleLbl="align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3D13B17-2A2D-394A-B92C-85ED26E9DD6F}" type="pres">
      <dgm:prSet presAssocID="{ABA87D01-F175-4CAC-9D9F-BE37F0F8AD12}" presName="nodeRect" presStyleLbl="align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C9EBEF-22A3-3B48-9DC1-32EEB6A5B174}" type="pres">
      <dgm:prSet presAssocID="{19794456-FDD0-4BA2-A781-56E60C64BCB4}" presName="sibTrans" presStyleCnt="0"/>
      <dgm:spPr/>
    </dgm:pt>
    <dgm:pt modelId="{21A912B1-6BCF-EF4B-84B7-07F8FD0213F8}" type="pres">
      <dgm:prSet presAssocID="{A2868A24-68C5-4EA2-9787-AEBAC63E52FA}" presName="compositeNode" presStyleCnt="0">
        <dgm:presLayoutVars>
          <dgm:bulletEnabled val="1"/>
        </dgm:presLayoutVars>
      </dgm:prSet>
      <dgm:spPr/>
    </dgm:pt>
    <dgm:pt modelId="{21A386CB-F758-D441-9FE5-C84C6CE6422D}" type="pres">
      <dgm:prSet presAssocID="{A2868A24-68C5-4EA2-9787-AEBAC63E52FA}" presName="bgRect" presStyleLbl="alignNode1" presStyleIdx="2" presStyleCnt="4"/>
      <dgm:spPr/>
      <dgm:t>
        <a:bodyPr/>
        <a:lstStyle/>
        <a:p>
          <a:endParaRPr lang="en-US"/>
        </a:p>
      </dgm:t>
    </dgm:pt>
    <dgm:pt modelId="{707C7565-018F-1A4C-9704-0636B3125E5C}" type="pres">
      <dgm:prSet presAssocID="{E38129E8-1644-4402-B301-B6BEAFF9709F}" presName="sibTransNodeRect" presStyleLbl="align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69FFC44-B97E-4549-A5F5-02245EF4FCD9}" type="pres">
      <dgm:prSet presAssocID="{A2868A24-68C5-4EA2-9787-AEBAC63E52FA}" presName="nodeRect" presStyleLbl="align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65CE85-EAC9-5948-B7FD-D6B350DB2A1C}" type="pres">
      <dgm:prSet presAssocID="{E38129E8-1644-4402-B301-B6BEAFF9709F}" presName="sibTrans" presStyleCnt="0"/>
      <dgm:spPr/>
    </dgm:pt>
    <dgm:pt modelId="{B8F10DA0-E1A3-2F47-80F2-FFC938B3BB75}" type="pres">
      <dgm:prSet presAssocID="{E9C7ABAB-4F71-449C-8410-742A3ADD1831}" presName="compositeNode" presStyleCnt="0">
        <dgm:presLayoutVars>
          <dgm:bulletEnabled val="1"/>
        </dgm:presLayoutVars>
      </dgm:prSet>
      <dgm:spPr/>
    </dgm:pt>
    <dgm:pt modelId="{609CEEE4-C492-8D4D-B777-6F2AE4835837}" type="pres">
      <dgm:prSet presAssocID="{E9C7ABAB-4F71-449C-8410-742A3ADD1831}" presName="bgRect" presStyleLbl="alignNode1" presStyleIdx="3" presStyleCnt="4"/>
      <dgm:spPr/>
      <dgm:t>
        <a:bodyPr/>
        <a:lstStyle/>
        <a:p>
          <a:endParaRPr lang="en-US"/>
        </a:p>
      </dgm:t>
    </dgm:pt>
    <dgm:pt modelId="{8BEFACCE-0557-0B4F-B22F-FF5457A46CD7}" type="pres">
      <dgm:prSet presAssocID="{EB47F069-BC08-46A7-835E-CEAC321B74B7}" presName="sibTransNodeRect" presStyleLbl="align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E4BC60E-A409-784E-89AE-F7129CE6D46F}" type="pres">
      <dgm:prSet presAssocID="{E9C7ABAB-4F71-449C-8410-742A3ADD1831}" presName="nodeRect" presStyleLbl="align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AA0861D-DE9D-AF41-85D6-256D8822AD88}" type="presOf" srcId="{E9C7ABAB-4F71-449C-8410-742A3ADD1831}" destId="{609CEEE4-C492-8D4D-B777-6F2AE4835837}" srcOrd="0" destOrd="0" presId="urn:microsoft.com/office/officeart/2016/7/layout/LinearBlockProcessNumbered"/>
    <dgm:cxn modelId="{7B301BAA-E481-4242-874C-DB93CD3122CB}" type="presOf" srcId="{EB47F069-BC08-46A7-835E-CEAC321B74B7}" destId="{8BEFACCE-0557-0B4F-B22F-FF5457A46CD7}" srcOrd="0" destOrd="0" presId="urn:microsoft.com/office/officeart/2016/7/layout/LinearBlockProcessNumbered"/>
    <dgm:cxn modelId="{473612B4-0BC9-5F4A-A2B5-FA2ED2521BEA}" type="presOf" srcId="{ABA87D01-F175-4CAC-9D9F-BE37F0F8AD12}" destId="{53D13B17-2A2D-394A-B92C-85ED26E9DD6F}" srcOrd="1" destOrd="0" presId="urn:microsoft.com/office/officeart/2016/7/layout/LinearBlockProcessNumbered"/>
    <dgm:cxn modelId="{EB0EE4A7-E288-7B48-8ACB-4DF86626CC40}" type="presOf" srcId="{A2868A24-68C5-4EA2-9787-AEBAC63E52FA}" destId="{169FFC44-B97E-4549-A5F5-02245EF4FCD9}" srcOrd="1" destOrd="0" presId="urn:microsoft.com/office/officeart/2016/7/layout/LinearBlockProcessNumbered"/>
    <dgm:cxn modelId="{8129B745-1AAB-C446-883D-39F733B91E17}" type="presOf" srcId="{ABA87D01-F175-4CAC-9D9F-BE37F0F8AD12}" destId="{431EAE41-A751-B140-A995-D33D1B7888B8}" srcOrd="0" destOrd="0" presId="urn:microsoft.com/office/officeart/2016/7/layout/LinearBlockProcessNumbered"/>
    <dgm:cxn modelId="{F23923D4-AD11-4C40-A7C4-A586F211CCED}" type="presOf" srcId="{96CC5607-0DEB-4813-BCB5-AACFAE767949}" destId="{53A0D43E-89B7-1F45-A2B9-3E7BE709801B}" srcOrd="0" destOrd="0" presId="urn:microsoft.com/office/officeart/2016/7/layout/LinearBlockProcessNumbered"/>
    <dgm:cxn modelId="{7271752A-38C1-4465-85AD-73CCB910FB00}" srcId="{85F4AC23-8875-46AB-B8F9-3DB0FEC02C11}" destId="{7B100D62-9584-4FB0-B623-A069A0BE5E1C}" srcOrd="0" destOrd="0" parTransId="{129FBA34-DEBD-4C84-9676-35F725A5B416}" sibTransId="{96CC5607-0DEB-4813-BCB5-AACFAE767949}"/>
    <dgm:cxn modelId="{AD2752BA-596B-EA4C-B7C2-D65EDB6A0596}" type="presOf" srcId="{E38129E8-1644-4402-B301-B6BEAFF9709F}" destId="{707C7565-018F-1A4C-9704-0636B3125E5C}" srcOrd="0" destOrd="0" presId="urn:microsoft.com/office/officeart/2016/7/layout/LinearBlockProcessNumbered"/>
    <dgm:cxn modelId="{C1556E6E-0F38-E645-9D58-EB5C377BDD65}" type="presOf" srcId="{7B100D62-9584-4FB0-B623-A069A0BE5E1C}" destId="{BB4A8B3B-90F9-2D46-8ED6-D548D3350B62}" srcOrd="0" destOrd="0" presId="urn:microsoft.com/office/officeart/2016/7/layout/LinearBlockProcessNumbered"/>
    <dgm:cxn modelId="{9DFE607C-1B56-0C4D-A2A8-E7623312C2FF}" type="presOf" srcId="{A2868A24-68C5-4EA2-9787-AEBAC63E52FA}" destId="{21A386CB-F758-D441-9FE5-C84C6CE6422D}" srcOrd="0" destOrd="0" presId="urn:microsoft.com/office/officeart/2016/7/layout/LinearBlockProcessNumbered"/>
    <dgm:cxn modelId="{700301CE-CE36-4B11-986F-D057FA14761D}" srcId="{85F4AC23-8875-46AB-B8F9-3DB0FEC02C11}" destId="{E9C7ABAB-4F71-449C-8410-742A3ADD1831}" srcOrd="3" destOrd="0" parTransId="{3113DB93-42EE-4E20-80E1-306E87F9A4C5}" sibTransId="{EB47F069-BC08-46A7-835E-CEAC321B74B7}"/>
    <dgm:cxn modelId="{64958A69-3C0C-4E10-BD17-8EBAAE591641}" srcId="{85F4AC23-8875-46AB-B8F9-3DB0FEC02C11}" destId="{A2868A24-68C5-4EA2-9787-AEBAC63E52FA}" srcOrd="2" destOrd="0" parTransId="{877ED35B-13C0-434C-AB92-143A6AF2754D}" sibTransId="{E38129E8-1644-4402-B301-B6BEAFF9709F}"/>
    <dgm:cxn modelId="{0C3C6A43-2EB6-2C4D-8F34-C8AB191E9A15}" type="presOf" srcId="{19794456-FDD0-4BA2-A781-56E60C64BCB4}" destId="{277D1238-4735-424E-8B1E-4BC7A435A1DE}" srcOrd="0" destOrd="0" presId="urn:microsoft.com/office/officeart/2016/7/layout/LinearBlockProcessNumbered"/>
    <dgm:cxn modelId="{9736C9ED-D3A0-7A49-B4D3-90810EBC38DB}" type="presOf" srcId="{E9C7ABAB-4F71-449C-8410-742A3ADD1831}" destId="{3E4BC60E-A409-784E-89AE-F7129CE6D46F}" srcOrd="1" destOrd="0" presId="urn:microsoft.com/office/officeart/2016/7/layout/LinearBlockProcessNumbered"/>
    <dgm:cxn modelId="{2F600F42-4971-4B09-B101-4B7957DFEE47}" srcId="{85F4AC23-8875-46AB-B8F9-3DB0FEC02C11}" destId="{ABA87D01-F175-4CAC-9D9F-BE37F0F8AD12}" srcOrd="1" destOrd="0" parTransId="{1F77F3D2-5B0B-4295-864D-D68AB84A1B81}" sibTransId="{19794456-FDD0-4BA2-A781-56E60C64BCB4}"/>
    <dgm:cxn modelId="{9FC952C4-1A20-5F45-B673-5B9470B74405}" type="presOf" srcId="{7B100D62-9584-4FB0-B623-A069A0BE5E1C}" destId="{13E4911D-626D-6845-9B1C-077730A311CE}" srcOrd="1" destOrd="0" presId="urn:microsoft.com/office/officeart/2016/7/layout/LinearBlockProcessNumbered"/>
    <dgm:cxn modelId="{7402C4C7-1CBB-944F-9BF5-74037C48C66F}" type="presOf" srcId="{85F4AC23-8875-46AB-B8F9-3DB0FEC02C11}" destId="{90BA4087-6643-3145-BCA0-BE34508BB78D}" srcOrd="0" destOrd="0" presId="urn:microsoft.com/office/officeart/2016/7/layout/LinearBlockProcessNumbered"/>
    <dgm:cxn modelId="{2BAE14F2-0575-0348-A9DA-8D7CEFA3D0D7}" type="presParOf" srcId="{90BA4087-6643-3145-BCA0-BE34508BB78D}" destId="{9956BAFA-F449-8C40-A21D-52A93DDADB74}" srcOrd="0" destOrd="0" presId="urn:microsoft.com/office/officeart/2016/7/layout/LinearBlockProcessNumbered"/>
    <dgm:cxn modelId="{43AC803D-3665-DC4E-A762-D3F5529E63D2}" type="presParOf" srcId="{9956BAFA-F449-8C40-A21D-52A93DDADB74}" destId="{BB4A8B3B-90F9-2D46-8ED6-D548D3350B62}" srcOrd="0" destOrd="0" presId="urn:microsoft.com/office/officeart/2016/7/layout/LinearBlockProcessNumbered"/>
    <dgm:cxn modelId="{6E64967B-2D9F-404E-BB55-E9F7CAF03A76}" type="presParOf" srcId="{9956BAFA-F449-8C40-A21D-52A93DDADB74}" destId="{53A0D43E-89B7-1F45-A2B9-3E7BE709801B}" srcOrd="1" destOrd="0" presId="urn:microsoft.com/office/officeart/2016/7/layout/LinearBlockProcessNumbered"/>
    <dgm:cxn modelId="{7E210FF7-D10D-8C44-956C-43EA2DD062AE}" type="presParOf" srcId="{9956BAFA-F449-8C40-A21D-52A93DDADB74}" destId="{13E4911D-626D-6845-9B1C-077730A311CE}" srcOrd="2" destOrd="0" presId="urn:microsoft.com/office/officeart/2016/7/layout/LinearBlockProcessNumbered"/>
    <dgm:cxn modelId="{E75FA75B-F705-7E44-8D08-7F2015F2F5BA}" type="presParOf" srcId="{90BA4087-6643-3145-BCA0-BE34508BB78D}" destId="{8D690532-D93E-AC43-BF7A-93F782215378}" srcOrd="1" destOrd="0" presId="urn:microsoft.com/office/officeart/2016/7/layout/LinearBlockProcessNumbered"/>
    <dgm:cxn modelId="{BC147164-5AD6-1146-AFF2-DF3C73205973}" type="presParOf" srcId="{90BA4087-6643-3145-BCA0-BE34508BB78D}" destId="{3FD25B77-E0CE-7E4E-8AEC-8F48CA8A87AC}" srcOrd="2" destOrd="0" presId="urn:microsoft.com/office/officeart/2016/7/layout/LinearBlockProcessNumbered"/>
    <dgm:cxn modelId="{29E34AF0-E836-5941-9805-0ED28F81C18E}" type="presParOf" srcId="{3FD25B77-E0CE-7E4E-8AEC-8F48CA8A87AC}" destId="{431EAE41-A751-B140-A995-D33D1B7888B8}" srcOrd="0" destOrd="0" presId="urn:microsoft.com/office/officeart/2016/7/layout/LinearBlockProcessNumbered"/>
    <dgm:cxn modelId="{D63E0687-6B17-E045-8D4E-51F8EC8A04E4}" type="presParOf" srcId="{3FD25B77-E0CE-7E4E-8AEC-8F48CA8A87AC}" destId="{277D1238-4735-424E-8B1E-4BC7A435A1DE}" srcOrd="1" destOrd="0" presId="urn:microsoft.com/office/officeart/2016/7/layout/LinearBlockProcessNumbered"/>
    <dgm:cxn modelId="{9DE2945F-6DD0-C24F-BAF3-226C2088CD05}" type="presParOf" srcId="{3FD25B77-E0CE-7E4E-8AEC-8F48CA8A87AC}" destId="{53D13B17-2A2D-394A-B92C-85ED26E9DD6F}" srcOrd="2" destOrd="0" presId="urn:microsoft.com/office/officeart/2016/7/layout/LinearBlockProcessNumbered"/>
    <dgm:cxn modelId="{3BA34B92-BE77-D94E-BB8C-2D9FF2A35BEE}" type="presParOf" srcId="{90BA4087-6643-3145-BCA0-BE34508BB78D}" destId="{DEC9EBEF-22A3-3B48-9DC1-32EEB6A5B174}" srcOrd="3" destOrd="0" presId="urn:microsoft.com/office/officeart/2016/7/layout/LinearBlockProcessNumbered"/>
    <dgm:cxn modelId="{4E6CC9CB-699C-B749-9E32-34205AD68248}" type="presParOf" srcId="{90BA4087-6643-3145-BCA0-BE34508BB78D}" destId="{21A912B1-6BCF-EF4B-84B7-07F8FD0213F8}" srcOrd="4" destOrd="0" presId="urn:microsoft.com/office/officeart/2016/7/layout/LinearBlockProcessNumbered"/>
    <dgm:cxn modelId="{373D9FFA-9166-F040-9DBA-679FAEB357F6}" type="presParOf" srcId="{21A912B1-6BCF-EF4B-84B7-07F8FD0213F8}" destId="{21A386CB-F758-D441-9FE5-C84C6CE6422D}" srcOrd="0" destOrd="0" presId="urn:microsoft.com/office/officeart/2016/7/layout/LinearBlockProcessNumbered"/>
    <dgm:cxn modelId="{83A3EF4C-CF6B-1144-8317-A0DA7246F45B}" type="presParOf" srcId="{21A912B1-6BCF-EF4B-84B7-07F8FD0213F8}" destId="{707C7565-018F-1A4C-9704-0636B3125E5C}" srcOrd="1" destOrd="0" presId="urn:microsoft.com/office/officeart/2016/7/layout/LinearBlockProcessNumbered"/>
    <dgm:cxn modelId="{33437D7A-F542-0D49-9212-25024AF14EB5}" type="presParOf" srcId="{21A912B1-6BCF-EF4B-84B7-07F8FD0213F8}" destId="{169FFC44-B97E-4549-A5F5-02245EF4FCD9}" srcOrd="2" destOrd="0" presId="urn:microsoft.com/office/officeart/2016/7/layout/LinearBlockProcessNumbered"/>
    <dgm:cxn modelId="{E9604F17-7D75-2243-88AE-CEE6BA5D39D2}" type="presParOf" srcId="{90BA4087-6643-3145-BCA0-BE34508BB78D}" destId="{9E65CE85-EAC9-5948-B7FD-D6B350DB2A1C}" srcOrd="5" destOrd="0" presId="urn:microsoft.com/office/officeart/2016/7/layout/LinearBlockProcessNumbered"/>
    <dgm:cxn modelId="{3851622A-B78D-4545-AB0E-7ADA7ADC7C94}" type="presParOf" srcId="{90BA4087-6643-3145-BCA0-BE34508BB78D}" destId="{B8F10DA0-E1A3-2F47-80F2-FFC938B3BB75}" srcOrd="6" destOrd="0" presId="urn:microsoft.com/office/officeart/2016/7/layout/LinearBlockProcessNumbered"/>
    <dgm:cxn modelId="{4B9C3CE9-2913-CA42-AB8A-A365900CA782}" type="presParOf" srcId="{B8F10DA0-E1A3-2F47-80F2-FFC938B3BB75}" destId="{609CEEE4-C492-8D4D-B777-6F2AE4835837}" srcOrd="0" destOrd="0" presId="urn:microsoft.com/office/officeart/2016/7/layout/LinearBlockProcessNumbered"/>
    <dgm:cxn modelId="{E1AE6B49-68E3-CC44-A751-876E965AD327}" type="presParOf" srcId="{B8F10DA0-E1A3-2F47-80F2-FFC938B3BB75}" destId="{8BEFACCE-0557-0B4F-B22F-FF5457A46CD7}" srcOrd="1" destOrd="0" presId="urn:microsoft.com/office/officeart/2016/7/layout/LinearBlockProcessNumbered"/>
    <dgm:cxn modelId="{4F44FCBB-DC5B-7742-86C9-DA0455EB0192}" type="presParOf" srcId="{B8F10DA0-E1A3-2F47-80F2-FFC938B3BB75}" destId="{3E4BC60E-A409-784E-89AE-F7129CE6D46F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4A8B3B-90F9-2D46-8ED6-D548D3350B62}">
      <dsp:nvSpPr>
        <dsp:cNvPr id="0" name=""/>
        <dsp:cNvSpPr/>
      </dsp:nvSpPr>
      <dsp:spPr>
        <a:xfrm>
          <a:off x="212" y="104339"/>
          <a:ext cx="2571849" cy="308621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42" tIns="0" rIns="254042" bIns="33020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/>
            <a:t>Using a Software Defined Radio (SDR) to control the airwaves</a:t>
          </a:r>
        </a:p>
      </dsp:txBody>
      <dsp:txXfrm>
        <a:off x="212" y="1338827"/>
        <a:ext cx="2571849" cy="1851731"/>
      </dsp:txXfrm>
    </dsp:sp>
    <dsp:sp modelId="{53A0D43E-89B7-1F45-A2B9-3E7BE709801B}">
      <dsp:nvSpPr>
        <dsp:cNvPr id="0" name=""/>
        <dsp:cNvSpPr/>
      </dsp:nvSpPr>
      <dsp:spPr>
        <a:xfrm>
          <a:off x="212" y="104339"/>
          <a:ext cx="2571849" cy="1234487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42" tIns="165100" rIns="254042" bIns="165100" numCol="1" spcCol="1270" anchor="ctr" anchorCtr="0">
          <a:noAutofit/>
        </a:bodyPr>
        <a:lstStyle/>
        <a:p>
          <a:pPr lvl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600" kern="1200"/>
            <a:t>01</a:t>
          </a:r>
        </a:p>
      </dsp:txBody>
      <dsp:txXfrm>
        <a:off x="212" y="104339"/>
        <a:ext cx="2571849" cy="1234487"/>
      </dsp:txXfrm>
    </dsp:sp>
    <dsp:sp modelId="{431EAE41-A751-B140-A995-D33D1B7888B8}">
      <dsp:nvSpPr>
        <dsp:cNvPr id="0" name=""/>
        <dsp:cNvSpPr/>
      </dsp:nvSpPr>
      <dsp:spPr>
        <a:xfrm>
          <a:off x="2777809" y="104339"/>
          <a:ext cx="2571849" cy="308621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42" tIns="0" rIns="254042" bIns="33020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/>
            <a:t>Radio waves === The Force</a:t>
          </a:r>
        </a:p>
      </dsp:txBody>
      <dsp:txXfrm>
        <a:off x="2777809" y="1338827"/>
        <a:ext cx="2571849" cy="1851731"/>
      </dsp:txXfrm>
    </dsp:sp>
    <dsp:sp modelId="{277D1238-4735-424E-8B1E-4BC7A435A1DE}">
      <dsp:nvSpPr>
        <dsp:cNvPr id="0" name=""/>
        <dsp:cNvSpPr/>
      </dsp:nvSpPr>
      <dsp:spPr>
        <a:xfrm>
          <a:off x="2777809" y="104339"/>
          <a:ext cx="2571849" cy="1234487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42" tIns="165100" rIns="254042" bIns="165100" numCol="1" spcCol="1270" anchor="ctr" anchorCtr="0">
          <a:noAutofit/>
        </a:bodyPr>
        <a:lstStyle/>
        <a:p>
          <a:pPr lvl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600" kern="1200"/>
            <a:t>02</a:t>
          </a:r>
        </a:p>
      </dsp:txBody>
      <dsp:txXfrm>
        <a:off x="2777809" y="104339"/>
        <a:ext cx="2571849" cy="1234487"/>
      </dsp:txXfrm>
    </dsp:sp>
    <dsp:sp modelId="{21A386CB-F758-D441-9FE5-C84C6CE6422D}">
      <dsp:nvSpPr>
        <dsp:cNvPr id="0" name=""/>
        <dsp:cNvSpPr/>
      </dsp:nvSpPr>
      <dsp:spPr>
        <a:xfrm>
          <a:off x="5555406" y="104339"/>
          <a:ext cx="2571849" cy="308621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42" tIns="0" rIns="254042" bIns="33020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/>
            <a:t>Networking at the Physical layer</a:t>
          </a:r>
        </a:p>
      </dsp:txBody>
      <dsp:txXfrm>
        <a:off x="5555406" y="1338827"/>
        <a:ext cx="2571849" cy="1851731"/>
      </dsp:txXfrm>
    </dsp:sp>
    <dsp:sp modelId="{707C7565-018F-1A4C-9704-0636B3125E5C}">
      <dsp:nvSpPr>
        <dsp:cNvPr id="0" name=""/>
        <dsp:cNvSpPr/>
      </dsp:nvSpPr>
      <dsp:spPr>
        <a:xfrm>
          <a:off x="5555406" y="104339"/>
          <a:ext cx="2571849" cy="1234487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42" tIns="165100" rIns="254042" bIns="165100" numCol="1" spcCol="1270" anchor="ctr" anchorCtr="0">
          <a:noAutofit/>
        </a:bodyPr>
        <a:lstStyle/>
        <a:p>
          <a:pPr lvl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600" kern="1200"/>
            <a:t>03</a:t>
          </a:r>
        </a:p>
      </dsp:txBody>
      <dsp:txXfrm>
        <a:off x="5555406" y="104339"/>
        <a:ext cx="2571849" cy="1234487"/>
      </dsp:txXfrm>
    </dsp:sp>
    <dsp:sp modelId="{609CEEE4-C492-8D4D-B777-6F2AE4835837}">
      <dsp:nvSpPr>
        <dsp:cNvPr id="0" name=""/>
        <dsp:cNvSpPr/>
      </dsp:nvSpPr>
      <dsp:spPr>
        <a:xfrm>
          <a:off x="8333003" y="104339"/>
          <a:ext cx="2571849" cy="308621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42" tIns="0" rIns="254042" bIns="33020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/>
            <a:t>He unlocked his Jeep with a replay attack.</a:t>
          </a:r>
        </a:p>
      </dsp:txBody>
      <dsp:txXfrm>
        <a:off x="8333003" y="1338827"/>
        <a:ext cx="2571849" cy="1851731"/>
      </dsp:txXfrm>
    </dsp:sp>
    <dsp:sp modelId="{8BEFACCE-0557-0B4F-B22F-FF5457A46CD7}">
      <dsp:nvSpPr>
        <dsp:cNvPr id="0" name=""/>
        <dsp:cNvSpPr/>
      </dsp:nvSpPr>
      <dsp:spPr>
        <a:xfrm>
          <a:off x="8333003" y="104339"/>
          <a:ext cx="2571849" cy="1234487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42" tIns="165100" rIns="254042" bIns="165100" numCol="1" spcCol="1270" anchor="ctr" anchorCtr="0">
          <a:noAutofit/>
        </a:bodyPr>
        <a:lstStyle/>
        <a:p>
          <a:pPr lvl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600" kern="1200"/>
            <a:t>04</a:t>
          </a:r>
        </a:p>
      </dsp:txBody>
      <dsp:txXfrm>
        <a:off x="8333003" y="104339"/>
        <a:ext cx="2571849" cy="12344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 xmlns="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jpeg>
</file>

<file path=ppt/media/image12.jpg>
</file>

<file path=ppt/media/image13.jpg>
</file>

<file path=ppt/media/image14.jpg>
</file>

<file path=ppt/media/image15.jpg>
</file>

<file path=ppt/media/image16.tiff>
</file>

<file path=ppt/media/image17.gif>
</file>

<file path=ppt/media/image18.png>
</file>

<file path=ppt/media/image2.png>
</file>

<file path=ppt/media/image3.png>
</file>

<file path=ppt/media/image4.png>
</file>

<file path=ppt/media/image5.jpeg>
</file>

<file path=ppt/media/image6.jpg>
</file>

<file path=ppt/media/image7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6FAEC8-4228-1E48-8103-69746C602C25}" type="datetimeFigureOut">
              <a:rPr lang="en-US" smtClean="0"/>
              <a:t>9/19/17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F1D20C-2817-CF40-8854-4906D88BEE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827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SDR like the </a:t>
            </a:r>
            <a:r>
              <a:rPr lang="en-US" dirty="0" err="1"/>
              <a:t>HackRF</a:t>
            </a:r>
            <a:r>
              <a:rPr lang="en-US" baseline="0" dirty="0"/>
              <a:t> allows programmable control over the hardware, controlling frequencies from 1</a:t>
            </a:r>
            <a:r>
              <a:rPr lang="en-US" dirty="0"/>
              <a:t>MHz to 6GHz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Radiowaves</a:t>
            </a:r>
            <a:r>
              <a:rPr lang="en-US" baseline="0" dirty="0"/>
              <a:t> can flow through our bodies, ever notice how the radio plays better when you have your hand on the antenna?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Dealing with teeny tiny bits, 1s and 0s, fascinating stuff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F1D20C-2817-CF40-8854-4906D88BEEB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9651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F1D20C-2817-CF40-8854-4906D88BEEB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0423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F1D20C-2817-CF40-8854-4906D88BEEB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320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F1D20C-2817-CF40-8854-4906D88BEEB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8043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F1D20C-2817-CF40-8854-4906D88BEEB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965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Don</a:t>
            </a:r>
            <a:r>
              <a:rPr lang="mr-IN" baseline="0" dirty="0" smtClean="0"/>
              <a:t>’</a:t>
            </a:r>
            <a:r>
              <a:rPr lang="en-US" baseline="0" dirty="0" smtClean="0"/>
              <a:t>t need a license to TX/RX in public airspace </a:t>
            </a:r>
            <a:r>
              <a:rPr lang="mr-IN" baseline="0" dirty="0" smtClean="0"/>
              <a:t>–</a:t>
            </a:r>
            <a:r>
              <a:rPr lang="en-US" baseline="0" dirty="0" smtClean="0"/>
              <a:t> only need the right tools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What the heck? </a:t>
            </a:r>
            <a:r>
              <a:rPr lang="mr-IN" baseline="0" dirty="0" smtClean="0"/>
              <a:t>–</a:t>
            </a:r>
            <a:r>
              <a:rPr lang="en-US" baseline="0" dirty="0" smtClean="0"/>
              <a:t> a change in medium </a:t>
            </a:r>
            <a:r>
              <a:rPr lang="en-US" baseline="0" dirty="0" err="1" smtClean="0"/>
              <a:t>shouldn</a:t>
            </a:r>
            <a:r>
              <a:rPr lang="mr-IN" baseline="0" dirty="0" smtClean="0"/>
              <a:t>’</a:t>
            </a:r>
            <a:r>
              <a:rPr lang="en-US" baseline="0" dirty="0" smtClean="0"/>
              <a:t>t be relied on as security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Didn’t expect hackers to get their hands on software radios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F1D20C-2817-CF40-8854-4906D88BEEB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8415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Transmission</a:t>
            </a:r>
            <a:r>
              <a:rPr lang="en-US" baseline="0" dirty="0" smtClean="0"/>
              <a:t> security topic</a:t>
            </a:r>
          </a:p>
          <a:p>
            <a:r>
              <a:rPr lang="en-US" baseline="0" dirty="0" smtClean="0"/>
              <a:t>Hop frequency based on sequence generated by crypto </a:t>
            </a:r>
            <a:r>
              <a:rPr lang="en-US" baseline="0" dirty="0" err="1" smtClean="0"/>
              <a:t>funct</a:t>
            </a:r>
            <a:r>
              <a:rPr lang="en-US" baseline="0" dirty="0" smtClean="0"/>
              <a:t> known by TX &amp; RX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F1D20C-2817-CF40-8854-4906D88BEEB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010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Transmission</a:t>
            </a:r>
            <a:r>
              <a:rPr lang="en-US" baseline="0" dirty="0" smtClean="0"/>
              <a:t> security topic</a:t>
            </a:r>
          </a:p>
          <a:p>
            <a:r>
              <a:rPr lang="en-US" baseline="0" dirty="0" smtClean="0"/>
              <a:t>Hop frequency based on sequence generated by crypto </a:t>
            </a:r>
            <a:r>
              <a:rPr lang="en-US" baseline="0" dirty="0" err="1" smtClean="0"/>
              <a:t>funct</a:t>
            </a:r>
            <a:r>
              <a:rPr lang="en-US" baseline="0" dirty="0" smtClean="0"/>
              <a:t> known by TX &amp; RX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F1D20C-2817-CF40-8854-4906D88BEEB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3259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F1D20C-2817-CF40-8854-4906D88BEEB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63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smtClean="0"/>
              <a:t>9/19/17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smtClean="0"/>
              <a:t>9/19/17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smtClean="0"/>
              <a:t>9/19/17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378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smtClean="0"/>
              <a:t>9/19/17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smtClean="0"/>
              <a:t>9/19/17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smtClean="0"/>
              <a:t>9/19/17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smtClean="0"/>
              <a:t>9/19/17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4" Type="http://schemas.microsoft.com/office/2007/relationships/hdphoto" Target="../media/hdphoto1.wdp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9/19/17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jpeg"/><Relationship Id="rId5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jp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4" Type="http://schemas.openxmlformats.org/officeDocument/2006/relationships/image" Target="../media/image3.png"/><Relationship Id="rId5" Type="http://schemas.microsoft.com/office/2007/relationships/hdphoto" Target="../media/hdphoto4.wdp"/><Relationship Id="rId6" Type="http://schemas.openxmlformats.org/officeDocument/2006/relationships/image" Target="../media/image13.jpg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4" Type="http://schemas.openxmlformats.org/officeDocument/2006/relationships/image" Target="../media/image3.png"/><Relationship Id="rId5" Type="http://schemas.microsoft.com/office/2007/relationships/hdphoto" Target="../media/hdphoto4.wdp"/><Relationship Id="rId6" Type="http://schemas.openxmlformats.org/officeDocument/2006/relationships/image" Target="../media/image14.jpg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4" Type="http://schemas.openxmlformats.org/officeDocument/2006/relationships/image" Target="../media/image3.png"/><Relationship Id="rId5" Type="http://schemas.microsoft.com/office/2007/relationships/hdphoto" Target="../media/hdphoto4.wdp"/><Relationship Id="rId6" Type="http://schemas.openxmlformats.org/officeDocument/2006/relationships/image" Target="../media/image14.jpg"/><Relationship Id="rId7" Type="http://schemas.openxmlformats.org/officeDocument/2006/relationships/image" Target="../media/image15.jpg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4" Type="http://schemas.openxmlformats.org/officeDocument/2006/relationships/image" Target="../media/image3.png"/><Relationship Id="rId5" Type="http://schemas.microsoft.com/office/2007/relationships/hdphoto" Target="../media/hdphoto4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gif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4" Type="http://schemas.openxmlformats.org/officeDocument/2006/relationships/image" Target="../media/image3.png"/><Relationship Id="rId5" Type="http://schemas.microsoft.com/office/2007/relationships/hdphoto" Target="../media/hdphoto4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e.moxa.com/a/know/article/beginner's-guide-to-wireless-antennas?no=DC20090430183843697" TargetMode="External"/><Relationship Id="rId4" Type="http://schemas.openxmlformats.org/officeDocument/2006/relationships/hyperlink" Target="http://radioreference.com/" TargetMode="External"/><Relationship Id="rId5" Type="http://schemas.openxmlformats.org/officeDocument/2006/relationships/hyperlink" Target="http://arrl.org/" TargetMode="External"/><Relationship Id="rId6" Type="http://schemas.openxmlformats.org/officeDocument/2006/relationships/hyperlink" Target="http://calebmadrigal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radioforeveryone.com/p/building-ads-b-station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3.wdp"/><Relationship Id="rId5" Type="http://schemas.openxmlformats.org/officeDocument/2006/relationships/image" Target="../media/image2.png"/><Relationship Id="rId6" Type="http://schemas.microsoft.com/office/2007/relationships/hdphoto" Target="../media/hdphoto4.wdp"/><Relationship Id="rId7" Type="http://schemas.openxmlformats.org/officeDocument/2006/relationships/diagramData" Target="../diagrams/data1.xml"/><Relationship Id="rId8" Type="http://schemas.openxmlformats.org/officeDocument/2006/relationships/diagramLayout" Target="../diagrams/layout1.xml"/><Relationship Id="rId9" Type="http://schemas.openxmlformats.org/officeDocument/2006/relationships/diagramQuickStyle" Target="../diagrams/quickStyle1.xml"/><Relationship Id="rId10" Type="http://schemas.openxmlformats.org/officeDocument/2006/relationships/diagramColors" Target="../diagrams/colors1.xml"/><Relationship Id="rId11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youtube.com/watch?v=X0oy5oK0Wgg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radio star lives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MTV hasn’t killed it yet</a:t>
            </a:r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42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99" y="254000"/>
            <a:ext cx="11164299" cy="5938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97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99" y="254000"/>
            <a:ext cx="11164299" cy="5938456"/>
          </a:xfrm>
          <a:prstGeom prst="rect">
            <a:avLst/>
          </a:prstGeom>
        </p:spPr>
      </p:pic>
      <p:sp>
        <p:nvSpPr>
          <p:cNvPr id="5" name="Frame 4"/>
          <p:cNvSpPr/>
          <p:nvPr/>
        </p:nvSpPr>
        <p:spPr>
          <a:xfrm>
            <a:off x="4595149" y="2245489"/>
            <a:ext cx="1840375" cy="254643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3378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60" y="1690386"/>
            <a:ext cx="10058400" cy="432120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6360" y="787079"/>
            <a:ext cx="3391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UW Activities</a:t>
            </a:r>
            <a:endParaRPr lang="en-US" sz="2800" dirty="0"/>
          </a:p>
        </p:txBody>
      </p:sp>
      <p:sp>
        <p:nvSpPr>
          <p:cNvPr id="8" name="Frame 7"/>
          <p:cNvSpPr/>
          <p:nvPr/>
        </p:nvSpPr>
        <p:spPr>
          <a:xfrm>
            <a:off x="6562845" y="4977114"/>
            <a:ext cx="3831220" cy="752355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4481" y="6389225"/>
            <a:ext cx="2335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radioreference.com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942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60" y="1690386"/>
            <a:ext cx="10058400" cy="432120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6360" y="787079"/>
            <a:ext cx="3391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UW Activities</a:t>
            </a:r>
            <a:endParaRPr lang="en-US" sz="2800" dirty="0"/>
          </a:p>
        </p:txBody>
      </p:sp>
      <p:sp>
        <p:nvSpPr>
          <p:cNvPr id="8" name="Frame 7"/>
          <p:cNvSpPr/>
          <p:nvPr/>
        </p:nvSpPr>
        <p:spPr>
          <a:xfrm>
            <a:off x="6562845" y="4977114"/>
            <a:ext cx="3831220" cy="752355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4481" y="6389225"/>
            <a:ext cx="2335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radioreference.com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600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752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60" y="1690386"/>
            <a:ext cx="10058400" cy="432120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6360" y="787079"/>
            <a:ext cx="3391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UW Activities</a:t>
            </a:r>
            <a:endParaRPr lang="en-US" sz="2800" dirty="0"/>
          </a:p>
        </p:txBody>
      </p:sp>
      <p:sp>
        <p:nvSpPr>
          <p:cNvPr id="8" name="Frame 7"/>
          <p:cNvSpPr/>
          <p:nvPr/>
        </p:nvSpPr>
        <p:spPr>
          <a:xfrm>
            <a:off x="6562845" y="4977114"/>
            <a:ext cx="3831220" cy="752355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4481" y="6389225"/>
            <a:ext cx="2335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radioreference.com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60" y="-2031527"/>
            <a:ext cx="9282895" cy="16502923"/>
          </a:xfrm>
          <a:prstGeom prst="rect">
            <a:avLst/>
          </a:prstGeom>
        </p:spPr>
      </p:pic>
      <p:sp>
        <p:nvSpPr>
          <p:cNvPr id="6" name="Frame 5"/>
          <p:cNvSpPr/>
          <p:nvPr/>
        </p:nvSpPr>
        <p:spPr>
          <a:xfrm>
            <a:off x="4849792" y="2951544"/>
            <a:ext cx="993173" cy="1030147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1661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60" y="1690386"/>
            <a:ext cx="10058400" cy="432120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6360" y="787079"/>
            <a:ext cx="3391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UW Activities</a:t>
            </a:r>
            <a:endParaRPr lang="en-US" sz="2800" dirty="0"/>
          </a:p>
        </p:txBody>
      </p:sp>
      <p:sp>
        <p:nvSpPr>
          <p:cNvPr id="8" name="Frame 7"/>
          <p:cNvSpPr/>
          <p:nvPr/>
        </p:nvSpPr>
        <p:spPr>
          <a:xfrm>
            <a:off x="6562845" y="4977114"/>
            <a:ext cx="3831220" cy="752355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4481" y="6389225"/>
            <a:ext cx="2335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radioreference.com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60" y="-2031527"/>
            <a:ext cx="9282895" cy="16502923"/>
          </a:xfrm>
          <a:prstGeom prst="rect">
            <a:avLst/>
          </a:prstGeom>
        </p:spPr>
      </p:pic>
      <p:sp>
        <p:nvSpPr>
          <p:cNvPr id="6" name="Frame 5"/>
          <p:cNvSpPr/>
          <p:nvPr/>
        </p:nvSpPr>
        <p:spPr>
          <a:xfrm>
            <a:off x="4849792" y="2951544"/>
            <a:ext cx="993173" cy="1030147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01622">
            <a:off x="1931043" y="641603"/>
            <a:ext cx="8929482" cy="5315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673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Scare factor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Many radio wave communications in public frequency bands</a:t>
            </a:r>
          </a:p>
          <a:p>
            <a:r>
              <a:rPr lang="en-US" dirty="0" smtClean="0"/>
              <a:t>Unencrypted over those^^</a:t>
            </a:r>
          </a:p>
          <a:p>
            <a:r>
              <a:rPr lang="en-US" dirty="0" smtClean="0"/>
              <a:t>When did people get so smart?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Anyone can pick them up (legally) </a:t>
            </a:r>
          </a:p>
          <a:p>
            <a:r>
              <a:rPr lang="en-US" dirty="0" smtClean="0"/>
              <a:t>Security through obfuscation</a:t>
            </a:r>
            <a:endParaRPr lang="en-US" dirty="0"/>
          </a:p>
          <a:p>
            <a:r>
              <a:rPr lang="en-US" dirty="0" smtClean="0"/>
              <a:t>Is counting on the ignorance of others safe?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459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7803" y="-505012"/>
            <a:ext cx="13089803" cy="73630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941592"/>
            <a:ext cx="10058400" cy="1609344"/>
          </a:xfrm>
        </p:spPr>
        <p:txBody>
          <a:bodyPr/>
          <a:lstStyle/>
          <a:p>
            <a:pPr algn="ctr"/>
            <a:r>
              <a:rPr lang="en-US" dirty="0" smtClean="0"/>
              <a:t>So I gave it a shot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33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4FC10B2-BCD5-46E2-A2E0-F714BE70C53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92C2962D-5AA6-4EB0-9A2C-F385BF76A29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5196A65C-A88E-4E6C-9882-A77D52FCE41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9D656BC9-D198-47EB-BF65-7B922CED418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8" name="Oval 17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9" name="Oval 18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0E2D3DCD-4716-40AA-90C0-6F2F9F116CF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7620" y="-1"/>
            <a:ext cx="1220724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66" r="9091" b="4225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037BACED-9574-4AAE-9D04-5100308350B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57366"/>
            <a:ext cx="12192000" cy="2610465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FA08BC01-A289-44B6-9133-2814052F97D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45590" y="5111496"/>
            <a:ext cx="1080904" cy="1080902"/>
            <a:chOff x="9685338" y="4460675"/>
            <a:chExt cx="1080904" cy="1080902"/>
          </a:xfrm>
        </p:grpSpPr>
        <p:sp>
          <p:nvSpPr>
            <p:cNvPr id="26" name="Oval 25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7" name="Oval 26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51560" y="4355692"/>
            <a:ext cx="9085940" cy="147222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7400" kern="12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The audacity</a:t>
            </a:r>
          </a:p>
        </p:txBody>
      </p:sp>
    </p:spTree>
    <p:extLst>
      <p:ext uri="{BB962C8B-B14F-4D97-AF65-F5344CB8AC3E}">
        <p14:creationId xmlns:p14="http://schemas.microsoft.com/office/powerpoint/2010/main" val="7207116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44FC10B2-BCD5-46E2-A2E0-F714BE70C53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92C2962D-5AA6-4EB0-9A2C-F385BF76A29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5196A65C-A88E-4E6C-9882-A77D52FCE41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9D656BC9-D198-47EB-BF65-7B922CED418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7" name="Oval 16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8" name="Oval 17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0E2D3DCD-4716-40AA-90C0-6F2F9F116CF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7620" y="-1"/>
            <a:ext cx="1220724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198" b="8893"/>
          <a:stretch/>
        </p:blipFill>
        <p:spPr>
          <a:xfrm>
            <a:off x="20" y="-586497"/>
            <a:ext cx="12191980" cy="685798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037BACED-9574-4AAE-9D04-5100308350B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57366"/>
            <a:ext cx="12192000" cy="2610465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FA08BC01-A289-44B6-9133-2814052F97D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45590" y="5111496"/>
            <a:ext cx="1080904" cy="1080902"/>
            <a:chOff x="9685338" y="4460675"/>
            <a:chExt cx="1080904" cy="1080902"/>
          </a:xfrm>
        </p:grpSpPr>
        <p:sp>
          <p:nvSpPr>
            <p:cNvPr id="25" name="Oval 24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6" name="Oval 25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51560" y="4355692"/>
            <a:ext cx="9085940" cy="147222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7400" kern="12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The audacity</a:t>
            </a:r>
          </a:p>
        </p:txBody>
      </p:sp>
    </p:spTree>
    <p:extLst>
      <p:ext uri="{BB962C8B-B14F-4D97-AF65-F5344CB8AC3E}">
        <p14:creationId xmlns:p14="http://schemas.microsoft.com/office/powerpoint/2010/main" val="1780862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/>
              <a:t>Intercepting, modifying, and generating wireless signals with SDR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DEFCON talk by Caleb Madrigal</a:t>
            </a:r>
          </a:p>
          <a:p>
            <a:r>
              <a:rPr lang="en-US" dirty="0" err="1" smtClean="0"/>
              <a:t>calebmadrigal.com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326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44FC10B2-BCD5-46E2-A2E0-F714BE70C53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92C2962D-5AA6-4EB0-9A2C-F385BF76A29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5196A65C-A88E-4E6C-9882-A77D52FCE41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9D656BC9-D198-47EB-BF65-7B922CED418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7" name="Oval 16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8" name="Oval 17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0E2D3DCD-4716-40AA-90C0-6F2F9F116CF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7620" y="-1"/>
            <a:ext cx="1220724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198" b="8893"/>
          <a:stretch/>
        </p:blipFill>
        <p:spPr>
          <a:xfrm>
            <a:off x="20" y="-586497"/>
            <a:ext cx="12191980" cy="685798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037BACED-9574-4AAE-9D04-5100308350B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57366"/>
            <a:ext cx="12192000" cy="2610465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FA08BC01-A289-44B6-9133-2814052F97D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45590" y="5111496"/>
            <a:ext cx="1080904" cy="1080902"/>
            <a:chOff x="9685338" y="4460675"/>
            <a:chExt cx="1080904" cy="1080902"/>
          </a:xfrm>
        </p:grpSpPr>
        <p:sp>
          <p:nvSpPr>
            <p:cNvPr id="25" name="Oval 24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6" name="Oval 25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51560" y="4355692"/>
            <a:ext cx="9085940" cy="147222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7400" kern="12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The audacity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11809">
            <a:off x="2846858" y="249829"/>
            <a:ext cx="6358339" cy="63583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534213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 the rabbit hole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Don</a:t>
            </a:r>
            <a:r>
              <a:rPr lang="mr-IN" dirty="0" smtClean="0"/>
              <a:t>’</a:t>
            </a:r>
            <a:r>
              <a:rPr lang="en-US" dirty="0" smtClean="0"/>
              <a:t>t be late for tea!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76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Cognitive radio networks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Automagically detect uninhabited frequencies</a:t>
            </a:r>
          </a:p>
          <a:p>
            <a:r>
              <a:rPr lang="en-US" dirty="0" smtClean="0"/>
              <a:t>Starts transmitting there</a:t>
            </a:r>
            <a:endParaRPr lang="en-US" dirty="0"/>
          </a:p>
        </p:txBody>
      </p:sp>
      <p:sp>
        <p:nvSpPr>
          <p:cNvPr id="4" name="AutoShape 2" descr="mage result for brain radio"/>
          <p:cNvSpPr>
            <a:spLocks noChangeAspect="1" noChangeArrowheads="1"/>
          </p:cNvSpPr>
          <p:nvPr/>
        </p:nvSpPr>
        <p:spPr bwMode="auto">
          <a:xfrm>
            <a:off x="0" y="0"/>
            <a:ext cx="8401050" cy="478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39565" y="6493397"/>
            <a:ext cx="7697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123rf.com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4993" y="2578608"/>
            <a:ext cx="4383420" cy="3452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292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9A3D0CE2-91FF-49B3-A5D8-181E900D750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58AEBD96-C315-4F53-9D9E-0E20E993EB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78916AAA-66F6-4DFA-88ED-7E27CF6B8DA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A137D43F-BAD6-47F1-AA65-AEEA38A2FF30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6" name="Oval 15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7" name="Oval 16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48FDEBDB-5859-4B9E-8810-2C5CFED093F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B1D1A340-723B-4014-B5FE-204F06273136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58589"/>
            <a:ext cx="9144000" cy="0"/>
          </a:xfrm>
          <a:prstGeom prst="line">
            <a:avLst/>
          </a:prstGeom>
          <a:ln w="28575">
            <a:solidFill>
              <a:srgbClr val="FFFFFF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1560" y="942975"/>
            <a:ext cx="9966960" cy="3525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9600">
                <a:solidFill>
                  <a:srgbClr val="FFFFFF"/>
                </a:solidFill>
              </a:rPr>
              <a:t>Which is kind of like</a:t>
            </a:r>
          </a:p>
        </p:txBody>
      </p:sp>
    </p:spTree>
    <p:extLst>
      <p:ext uri="{BB962C8B-B14F-4D97-AF65-F5344CB8AC3E}">
        <p14:creationId xmlns:p14="http://schemas.microsoft.com/office/powerpoint/2010/main" val="28441224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Frequency hopping Spread spectrum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Frequency Hopping “Across The” Spectrum</a:t>
            </a:r>
            <a:endParaRPr lang="en-US" dirty="0"/>
          </a:p>
        </p:txBody>
      </p:sp>
      <p:sp>
        <p:nvSpPr>
          <p:cNvPr id="4" name="AutoShape 2" descr="mage result for brain radio"/>
          <p:cNvSpPr>
            <a:spLocks noChangeAspect="1" noChangeArrowheads="1"/>
          </p:cNvSpPr>
          <p:nvPr/>
        </p:nvSpPr>
        <p:spPr bwMode="auto">
          <a:xfrm>
            <a:off x="0" y="0"/>
            <a:ext cx="8401050" cy="478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39565" y="6493397"/>
            <a:ext cx="17556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 smtClean="0"/>
              <a:t>wirelesscommunication.nl</a:t>
            </a:r>
            <a:endParaRPr lang="en-US" sz="1000" dirty="0" smtClean="0"/>
          </a:p>
        </p:txBody>
      </p:sp>
      <p:pic>
        <p:nvPicPr>
          <p:cNvPr id="2050" name="Picture 2" descr="mage result for frequency hopp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6187" y="2731625"/>
            <a:ext cx="5476875" cy="320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1974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9A3D0CE2-91FF-49B3-A5D8-181E900D750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58AEBD96-C315-4F53-9D9E-0E20E993EB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78916AAA-66F6-4DFA-88ED-7E27CF6B8DA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A137D43F-BAD6-47F1-AA65-AEEA38A2FF30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6" name="Oval 15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7" name="Oval 16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48FDEBDB-5859-4B9E-8810-2C5CFED093F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B1D1A340-723B-4014-B5FE-204F06273136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58589"/>
            <a:ext cx="9144000" cy="0"/>
          </a:xfrm>
          <a:prstGeom prst="line">
            <a:avLst/>
          </a:prstGeom>
          <a:ln w="28575">
            <a:solidFill>
              <a:srgbClr val="FFFFFF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1560" y="942975"/>
            <a:ext cx="9966960" cy="3525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9600">
                <a:solidFill>
                  <a:srgbClr val="FFFFFF"/>
                </a:solidFill>
              </a:rPr>
              <a:t>Which is kind of like</a:t>
            </a:r>
          </a:p>
        </p:txBody>
      </p:sp>
    </p:spTree>
    <p:extLst>
      <p:ext uri="{BB962C8B-B14F-4D97-AF65-F5344CB8AC3E}">
        <p14:creationId xmlns:p14="http://schemas.microsoft.com/office/powerpoint/2010/main" val="39247540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WiFi’s</a:t>
            </a:r>
            <a:r>
              <a:rPr lang="en-US" dirty="0" smtClean="0"/>
              <a:t> 3 channel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Choose the best frequency for you!</a:t>
            </a:r>
            <a:endParaRPr lang="en-US" dirty="0"/>
          </a:p>
        </p:txBody>
      </p:sp>
      <p:sp>
        <p:nvSpPr>
          <p:cNvPr id="4" name="AutoShape 2" descr="mage result for brain radio"/>
          <p:cNvSpPr>
            <a:spLocks noChangeAspect="1" noChangeArrowheads="1"/>
          </p:cNvSpPr>
          <p:nvPr/>
        </p:nvSpPr>
        <p:spPr bwMode="auto">
          <a:xfrm>
            <a:off x="0" y="0"/>
            <a:ext cx="8401050" cy="478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39565" y="6493397"/>
            <a:ext cx="68114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www.extremetech.com</a:t>
            </a:r>
            <a:r>
              <a:rPr lang="en-US" sz="1000" dirty="0"/>
              <a:t>/computing/179344-how-to-boost-your-wifi-speed-by-choosing-the-right-channel</a:t>
            </a:r>
            <a:endParaRPr lang="en-US" sz="1000" dirty="0" smtClean="0"/>
          </a:p>
        </p:txBody>
      </p:sp>
      <p:pic>
        <p:nvPicPr>
          <p:cNvPr id="3074" name="Picture 2" descr=".4GHz WiFi channel diagr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253" y="2818656"/>
            <a:ext cx="11409590" cy="2656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1585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WiFi’s</a:t>
            </a:r>
            <a:r>
              <a:rPr lang="en-US" dirty="0" smtClean="0"/>
              <a:t> 3 channel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Choose the best frequency for you!</a:t>
            </a:r>
            <a:endParaRPr lang="en-US" dirty="0"/>
          </a:p>
        </p:txBody>
      </p:sp>
      <p:sp>
        <p:nvSpPr>
          <p:cNvPr id="4" name="AutoShape 2" descr="mage result for brain radio"/>
          <p:cNvSpPr>
            <a:spLocks noChangeAspect="1" noChangeArrowheads="1"/>
          </p:cNvSpPr>
          <p:nvPr/>
        </p:nvSpPr>
        <p:spPr bwMode="auto">
          <a:xfrm>
            <a:off x="0" y="0"/>
            <a:ext cx="8401050" cy="478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39565" y="6493397"/>
            <a:ext cx="68114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www.extremetech.com</a:t>
            </a:r>
            <a:r>
              <a:rPr lang="en-US" sz="1000" dirty="0"/>
              <a:t>/computing/179344-how-to-boost-your-wifi-speed-by-choosing-the-right-channel</a:t>
            </a:r>
            <a:endParaRPr lang="en-US" sz="1000" dirty="0" smtClean="0"/>
          </a:p>
        </p:txBody>
      </p:sp>
      <p:pic>
        <p:nvPicPr>
          <p:cNvPr id="3074" name="Picture 2" descr=".4GHz WiFi channel diagr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253" y="2818656"/>
            <a:ext cx="11409590" cy="2656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74387">
            <a:off x="1931043" y="641603"/>
            <a:ext cx="8929482" cy="5315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95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Airflight radio surveillance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Beginners Guide to Antennas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Radio Frequency DB</a:t>
            </a:r>
            <a:endParaRPr lang="en-US" dirty="0" smtClean="0"/>
          </a:p>
          <a:p>
            <a:r>
              <a:rPr lang="en-US" dirty="0" smtClean="0">
                <a:hlinkClick r:id="rId5"/>
              </a:rPr>
              <a:t>National Association for Amateur Radio</a:t>
            </a:r>
            <a:endParaRPr lang="en-US" dirty="0" smtClean="0"/>
          </a:p>
          <a:p>
            <a:r>
              <a:rPr lang="en-US" dirty="0" smtClean="0">
                <a:hlinkClick r:id="rId6"/>
              </a:rPr>
              <a:t>Radio Hacker Extraordinare from Defcon Talk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475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5FB4329C-BF98-421E-8A0D-43A2CF95E1D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F3CDC6B8-20F2-4C8D-8599-EC572C0BFF5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000"/>
            <a:ext cx="12192000" cy="2295831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B4342043-9755-451A-9341-6461ADE858EA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5" name="Oval 14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5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6" name="Oval 15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846002"/>
            <a:ext cx="10058400" cy="1522993"/>
          </a:xfrm>
        </p:spPr>
        <p:txBody>
          <a:bodyPr>
            <a:normAutofit/>
          </a:bodyPr>
          <a:lstStyle/>
          <a:p>
            <a:r>
              <a:rPr lang="en-US" sz="6000"/>
              <a:t>What was it?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2942574"/>
              </p:ext>
            </p:extLst>
          </p:nvPr>
        </p:nvGraphicFramePr>
        <p:xfrm>
          <a:off x="643466" y="633637"/>
          <a:ext cx="10905066" cy="32948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971619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Where are we looking?</a:t>
            </a:r>
            <a:endParaRPr lang="en-US" dirty="0"/>
          </a:p>
        </p:txBody>
      </p:sp>
      <p:pic>
        <p:nvPicPr>
          <p:cNvPr id="5122" name="Picture 2" descr="mage result for radio wave propag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1853" y="1736203"/>
            <a:ext cx="9514390" cy="469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6366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4688" y="533400"/>
            <a:ext cx="5714999" cy="571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075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What is wireless?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19514" y="2210765"/>
            <a:ext cx="658599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"Radio" (AM, FM) 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TV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Cell phones - 800MHz &amp;1900MHz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Wifi</a:t>
            </a:r>
            <a:r>
              <a:rPr lang="en-US" dirty="0" smtClean="0"/>
              <a:t> - 2.5MHz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Bluetooth - </a:t>
            </a:r>
            <a:r>
              <a:rPr lang="fi-FI" dirty="0" smtClean="0"/>
              <a:t>2483.5 </a:t>
            </a:r>
            <a:r>
              <a:rPr lang="fi-FI" dirty="0"/>
              <a:t>MHz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GPS - 1575.42MHz &amp; 1227.60MHz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Wireless </a:t>
            </a:r>
            <a:r>
              <a:rPr lang="en-US" dirty="0"/>
              <a:t>security </a:t>
            </a:r>
            <a:r>
              <a:rPr lang="en-US" dirty="0" smtClean="0"/>
              <a:t>systems - 2.4MHz (WIFI)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Any </a:t>
            </a:r>
            <a:r>
              <a:rPr lang="en-US" dirty="0"/>
              <a:t>form of Wireless </a:t>
            </a:r>
            <a:r>
              <a:rPr lang="en-US" dirty="0" err="1"/>
              <a:t>IoT</a:t>
            </a:r>
            <a:r>
              <a:rPr lang="en-US" dirty="0"/>
              <a:t> </a:t>
            </a:r>
            <a:r>
              <a:rPr lang="en-US" dirty="0" smtClean="0"/>
              <a:t>device </a:t>
            </a:r>
            <a:r>
              <a:rPr lang="mr-IN" dirty="0" smtClean="0"/>
              <a:t>–</a:t>
            </a:r>
            <a:r>
              <a:rPr lang="en-US" dirty="0" smtClean="0"/>
              <a:t> 2.4MHz (WIFI)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SCADA </a:t>
            </a:r>
            <a:r>
              <a:rPr lang="en-US" dirty="0"/>
              <a:t>systems / large industrial </a:t>
            </a:r>
            <a:r>
              <a:rPr lang="en-US" dirty="0" smtClean="0"/>
              <a:t>equipment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Car Key Fobs -- </a:t>
            </a:r>
            <a:r>
              <a:rPr lang="fi-FI" dirty="0" smtClean="0"/>
              <a:t>315 </a:t>
            </a:r>
            <a:r>
              <a:rPr lang="fi-FI" dirty="0"/>
              <a:t>MHz</a:t>
            </a:r>
            <a:r>
              <a:rPr lang="en-US" dirty="0" smtClean="0"/>
              <a:t> 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19514" y="6192456"/>
            <a:ext cx="2261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from Caleb’s slides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366476" y="2819776"/>
            <a:ext cx="44909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ALL USE RADIOWAVES!</a:t>
            </a:r>
            <a:endParaRPr lang="en-US" sz="4000" dirty="0"/>
          </a:p>
        </p:txBody>
      </p:sp>
      <p:sp>
        <p:nvSpPr>
          <p:cNvPr id="7" name="TextBox 6"/>
          <p:cNvSpPr txBox="1"/>
          <p:nvPr/>
        </p:nvSpPr>
        <p:spPr>
          <a:xfrm>
            <a:off x="4612511" y="5282209"/>
            <a:ext cx="2613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hlinkClick r:id="rId2"/>
              </a:rPr>
              <a:t>Propagation Animation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900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wireless?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19514" y="2210765"/>
            <a:ext cx="658599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"Radio" (AM, FM) 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TV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Cell phones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Wifi</a:t>
            </a:r>
            <a:r>
              <a:rPr lang="en-US" dirty="0" smtClean="0"/>
              <a:t> 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Bluetooth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GPS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Wireless </a:t>
            </a:r>
            <a:r>
              <a:rPr lang="en-US" dirty="0"/>
              <a:t>security </a:t>
            </a:r>
            <a:r>
              <a:rPr lang="en-US" dirty="0" smtClean="0"/>
              <a:t>systems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Any </a:t>
            </a:r>
            <a:r>
              <a:rPr lang="en-US" dirty="0"/>
              <a:t>form of Wireless </a:t>
            </a:r>
            <a:r>
              <a:rPr lang="en-US" dirty="0" err="1"/>
              <a:t>IoT</a:t>
            </a:r>
            <a:r>
              <a:rPr lang="en-US" dirty="0"/>
              <a:t> </a:t>
            </a:r>
            <a:r>
              <a:rPr lang="en-US" dirty="0" smtClean="0"/>
              <a:t>device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SCADA </a:t>
            </a:r>
            <a:r>
              <a:rPr lang="en-US" dirty="0"/>
              <a:t>systems / large industrial equipment 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19514" y="6192456"/>
            <a:ext cx="2261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from Caleb’s slides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366476" y="2819776"/>
            <a:ext cx="44909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ALL USE RADIOWAVES!</a:t>
            </a:r>
            <a:endParaRPr lang="en-US" sz="4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47780">
            <a:off x="1511277" y="976518"/>
            <a:ext cx="8416724" cy="500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549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uses the radio?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811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61" y="-285750"/>
            <a:ext cx="11454457" cy="732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938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2060</TotalTime>
  <Words>485</Words>
  <Application>Microsoft Macintosh PowerPoint</Application>
  <PresentationFormat>Widescreen</PresentationFormat>
  <Paragraphs>103</Paragraphs>
  <Slides>28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Calibri</vt:lpstr>
      <vt:lpstr>Mangal</vt:lpstr>
      <vt:lpstr>Rockwell</vt:lpstr>
      <vt:lpstr>Rockwell Condensed</vt:lpstr>
      <vt:lpstr>Rockwell Extra Bold</vt:lpstr>
      <vt:lpstr>Wingdings</vt:lpstr>
      <vt:lpstr>Arial</vt:lpstr>
      <vt:lpstr>Wood Type</vt:lpstr>
      <vt:lpstr>The radio star lives</vt:lpstr>
      <vt:lpstr>Intercepting, modifying, and generating wireless signals with SDR </vt:lpstr>
      <vt:lpstr>What was it?</vt:lpstr>
      <vt:lpstr>Where are we looking?</vt:lpstr>
      <vt:lpstr>PowerPoint Presentation</vt:lpstr>
      <vt:lpstr>What is wireless?</vt:lpstr>
      <vt:lpstr>What is wireless?</vt:lpstr>
      <vt:lpstr>Who uses the radio?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Scare factor</vt:lpstr>
      <vt:lpstr>So I gave it a shot</vt:lpstr>
      <vt:lpstr>The audacity</vt:lpstr>
      <vt:lpstr>The audacity</vt:lpstr>
      <vt:lpstr>The audacity</vt:lpstr>
      <vt:lpstr>Down the rabbit hole</vt:lpstr>
      <vt:lpstr>Cognitive radio networks</vt:lpstr>
      <vt:lpstr>Which is kind of like</vt:lpstr>
      <vt:lpstr>Frequency hopping Spread spectrum</vt:lpstr>
      <vt:lpstr>Which is kind of like</vt:lpstr>
      <vt:lpstr>WiFi’s 3 channel system</vt:lpstr>
      <vt:lpstr>WiFi’s 3 channel system</vt:lpstr>
      <vt:lpstr>resources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radio star lives</dc:title>
  <dc:creator>Rafer Cooley</dc:creator>
  <cp:lastModifiedBy>Rafer Cooley</cp:lastModifiedBy>
  <cp:revision>28</cp:revision>
  <dcterms:created xsi:type="dcterms:W3CDTF">2017-09-11T21:14:58Z</dcterms:created>
  <dcterms:modified xsi:type="dcterms:W3CDTF">2017-09-20T00:03:11Z</dcterms:modified>
</cp:coreProperties>
</file>

<file path=docProps/thumbnail.jpeg>
</file>